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83" r:id="rId3"/>
    <p:sldId id="282" r:id="rId4"/>
    <p:sldId id="284" r:id="rId5"/>
    <p:sldId id="258" r:id="rId6"/>
    <p:sldId id="259" r:id="rId7"/>
    <p:sldId id="260" r:id="rId8"/>
    <p:sldId id="262" r:id="rId9"/>
    <p:sldId id="263" r:id="rId10"/>
    <p:sldId id="276" r:id="rId11"/>
    <p:sldId id="274" r:id="rId12"/>
    <p:sldId id="275" r:id="rId13"/>
    <p:sldId id="288" r:id="rId14"/>
    <p:sldId id="285" r:id="rId1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378" y="-2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331439F-4ECE-4C9E-9076-516091292683}" type="datetimeFigureOut">
              <a:rPr lang="cs-CZ" smtClean="0"/>
              <a:t>12.4.2024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607634-9FFF-4C50-87A2-082E66C7925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98718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592E3C0-A14B-43DE-88F7-55E8206BA2ED}" type="datetimeFigureOut">
              <a:rPr lang="cs-CZ" smtClean="0"/>
              <a:t>12.4.2024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0B47D44-E511-4474-950B-3370E0246A9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55066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47D44-E511-4474-950B-3370E0246A99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09555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0B47D44-E511-4474-950B-3370E0246A99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16385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9F7423-CFA5-486E-A888-F63A123F6325}" type="datetime1">
              <a:rPr lang="cs-CZ" smtClean="0"/>
              <a:t>12.4.2024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780910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8DE84-FE54-4611-B70E-549F1789F411}" type="datetime1">
              <a:rPr lang="cs-CZ" smtClean="0"/>
              <a:t>12.4.2024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316865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191974-67ED-400A-9725-819FE3CA8AC8}" type="datetime1">
              <a:rPr lang="cs-CZ" smtClean="0"/>
              <a:t>12.4.2024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9707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942401-4FC6-4E97-B3BE-E7B55893142F}" type="datetime1">
              <a:rPr lang="cs-CZ" smtClean="0"/>
              <a:t>12.4.2024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35183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5DF00B-F820-4E9F-A0D2-01E9D97AA0DB}" type="datetime1">
              <a:rPr lang="cs-CZ" smtClean="0"/>
              <a:t>12.4.2024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690376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26A85-7498-4D09-B2D6-672FD7A09273}" type="datetime1">
              <a:rPr lang="cs-CZ" smtClean="0"/>
              <a:t>12.4.2024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5221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4AD220-F65D-45F0-8D7A-8A4C6B5C9406}" type="datetime1">
              <a:rPr lang="cs-CZ" smtClean="0"/>
              <a:t>12.4.2024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493938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37306A-385D-435A-A8FD-B5FC42343ABB}" type="datetime1">
              <a:rPr lang="cs-CZ" smtClean="0"/>
              <a:t>12.4.2024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48209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F1DAA6-4C18-4F0D-8EF4-63D5E33A0A6C}" type="datetime1">
              <a:rPr lang="cs-CZ" smtClean="0"/>
              <a:t>12.4.2024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31536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1FD5D3-08E0-430D-AEBB-40BA03CC8B71}" type="datetime1">
              <a:rPr lang="cs-CZ" smtClean="0"/>
              <a:t>12.4.2024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724840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F1672-4C47-4EC2-809F-C027D7AB8937}" type="datetime1">
              <a:rPr lang="cs-CZ" smtClean="0"/>
              <a:t>12.4.2024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1280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C8AB6C-97CC-4605-B8EE-B4BC3EC8E07A}" type="datetime1">
              <a:rPr lang="cs-CZ" smtClean="0"/>
              <a:t>12.4.2024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DB2268-5323-43F6-BFFC-568EF2BA168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038345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37508430"/>
              </p:ext>
            </p:extLst>
          </p:nvPr>
        </p:nvGraphicFramePr>
        <p:xfrm>
          <a:off x="1619672" y="764704"/>
          <a:ext cx="5298251" cy="548378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298251"/>
              </a:tblGrid>
              <a:tr h="304957">
                <a:tc>
                  <a:txBody>
                    <a:bodyPr/>
                    <a:lstStyle/>
                    <a:p>
                      <a:pPr algn="ctr" font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effectLst/>
                          <a:latin typeface="+mn-lt"/>
                        </a:rPr>
                        <a:t>Kosmologická sekce </a:t>
                      </a:r>
                      <a:r>
                        <a:rPr lang="cs-CZ" sz="1600" b="1" kern="1200" dirty="0" smtClean="0">
                          <a:effectLst/>
                          <a:latin typeface="+mn-lt"/>
                        </a:rPr>
                        <a:t>ČAS </a:t>
                      </a:r>
                      <a:endParaRPr lang="cs-CZ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55" marR="4255" marT="4255" marB="0" anchor="ctr">
                    <a:noFill/>
                  </a:tcPr>
                </a:tc>
              </a:tr>
              <a:tr h="304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255" marR="4255" marT="4255" marB="0" anchor="ctr">
                    <a:noFill/>
                  </a:tcPr>
                </a:tc>
              </a:tr>
              <a:tr h="109852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 smtClean="0">
                          <a:effectLst/>
                          <a:latin typeface="+mn-lt"/>
                        </a:rPr>
                        <a:t> Překvapující </a:t>
                      </a:r>
                      <a:r>
                        <a:rPr lang="cs-CZ" sz="1600" b="1" kern="1200" dirty="0">
                          <a:effectLst/>
                          <a:latin typeface="+mn-lt"/>
                        </a:rPr>
                        <a:t>vývoj v poznání jak funguje lidský vizuální </a:t>
                      </a:r>
                      <a:r>
                        <a:rPr lang="cs-CZ" sz="1600" b="1" kern="1200" dirty="0" smtClean="0">
                          <a:effectLst/>
                          <a:latin typeface="+mn-lt"/>
                        </a:rPr>
                        <a:t>systém   </a:t>
                      </a:r>
                      <a:endParaRPr lang="cs-CZ" sz="1600" b="1" dirty="0">
                        <a:effectLst/>
                        <a:latin typeface="+mn-lt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effectLst/>
                          <a:latin typeface="+mn-lt"/>
                        </a:rPr>
                        <a:t>                          </a:t>
                      </a:r>
                      <a:endParaRPr lang="cs-CZ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72424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288459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effectLst/>
                          <a:latin typeface="+mn-lt"/>
                        </a:rPr>
                        <a:t>Ing. </a:t>
                      </a:r>
                      <a:r>
                        <a:rPr lang="cs-CZ" sz="1600" b="1" kern="1200" dirty="0" smtClean="0">
                          <a:effectLst/>
                          <a:latin typeface="+mn-lt"/>
                        </a:rPr>
                        <a:t> Antonín </a:t>
                      </a:r>
                      <a:r>
                        <a:rPr lang="cs-CZ" sz="1600" b="1" kern="1200" dirty="0">
                          <a:effectLst/>
                          <a:latin typeface="+mn-lt"/>
                        </a:rPr>
                        <a:t>Dvořák</a:t>
                      </a:r>
                      <a:endParaRPr lang="cs-CZ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304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304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304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304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30495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cs-CZ" sz="1600" b="1" dirty="0">
                        <a:effectLst/>
                        <a:latin typeface="+mn-lt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288459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 smtClean="0">
                          <a:effectLst/>
                          <a:latin typeface="+mn-lt"/>
                        </a:rPr>
                        <a:t>13. března </a:t>
                      </a:r>
                      <a:r>
                        <a:rPr lang="cs-CZ" sz="1600" b="1" kern="1200" dirty="0">
                          <a:effectLst/>
                          <a:latin typeface="+mn-lt"/>
                        </a:rPr>
                        <a:t>2024 </a:t>
                      </a:r>
                      <a:endParaRPr lang="cs-CZ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288459">
                <a:tc>
                  <a:txBody>
                    <a:bodyPr/>
                    <a:lstStyle/>
                    <a:p>
                      <a:pPr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effectLst/>
                          <a:latin typeface="+mn-lt"/>
                        </a:rPr>
                        <a:t>                       </a:t>
                      </a:r>
                      <a:endParaRPr lang="cs-CZ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  <a:tr h="660937">
                <a:tc>
                  <a:txBody>
                    <a:bodyPr/>
                    <a:lstStyle/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effectLst/>
                          <a:latin typeface="+mn-lt"/>
                        </a:rPr>
                        <a:t> </a:t>
                      </a:r>
                      <a:endParaRPr lang="cs-CZ" sz="1600" b="1" dirty="0">
                        <a:effectLst/>
                        <a:latin typeface="+mn-lt"/>
                      </a:endParaRPr>
                    </a:p>
                    <a:p>
                      <a:pPr algn="ctr" fontAlgn="b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kern="1200" dirty="0">
                          <a:effectLst/>
                          <a:latin typeface="+mn-lt"/>
                        </a:rPr>
                        <a:t>Matematický </a:t>
                      </a:r>
                      <a:r>
                        <a:rPr lang="cs-CZ" sz="1600" b="1" kern="1200" dirty="0" smtClean="0">
                          <a:effectLst/>
                          <a:latin typeface="+mn-lt"/>
                        </a:rPr>
                        <a:t>ústav  AV </a:t>
                      </a:r>
                      <a:r>
                        <a:rPr lang="cs-CZ" sz="1600" b="1" kern="1200" baseline="0" dirty="0" smtClean="0">
                          <a:effectLst/>
                          <a:latin typeface="+mn-lt"/>
                        </a:rPr>
                        <a:t> ČR,</a:t>
                      </a:r>
                      <a:r>
                        <a:rPr lang="cs-CZ" sz="1600" b="1" kern="1200" dirty="0" smtClean="0">
                          <a:effectLst/>
                          <a:latin typeface="+mn-lt"/>
                        </a:rPr>
                        <a:t>  Praha,  </a:t>
                      </a:r>
                      <a:r>
                        <a:rPr lang="cs-CZ" sz="1600" b="1" kern="1200" dirty="0">
                          <a:effectLst/>
                          <a:latin typeface="+mn-lt"/>
                        </a:rPr>
                        <a:t>Žitná 25</a:t>
                      </a:r>
                      <a:endParaRPr lang="cs-CZ" sz="1600" b="1" dirty="0">
                        <a:effectLst/>
                        <a:latin typeface="+mn-lt"/>
                        <a:ea typeface="Times New Roman"/>
                        <a:cs typeface="Times New Roman"/>
                      </a:endParaRPr>
                    </a:p>
                  </a:txBody>
                  <a:tcPr marL="4255" marR="4255" marT="4255" marB="0" anchor="b">
                    <a:noFill/>
                  </a:tcPr>
                </a:tc>
              </a:tr>
            </a:tbl>
          </a:graphicData>
        </a:graphic>
      </p:graphicFrame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6632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195736" y="2132856"/>
            <a:ext cx="4572000" cy="258532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b="1" dirty="0"/>
              <a:t>Prof. MUDr. Jiří </a:t>
            </a:r>
            <a:r>
              <a:rPr lang="cs-CZ" b="1" dirty="0" smtClean="0"/>
              <a:t>Horáček, Ph.D</a:t>
            </a:r>
            <a:r>
              <a:rPr lang="cs-CZ" b="1" dirty="0"/>
              <a:t>., </a:t>
            </a:r>
            <a:r>
              <a:rPr lang="cs-CZ" b="1" dirty="0" smtClean="0"/>
              <a:t>pracuje</a:t>
            </a:r>
          </a:p>
          <a:p>
            <a:r>
              <a:rPr lang="cs-CZ" b="1" dirty="0" smtClean="0"/>
              <a:t> </a:t>
            </a:r>
          </a:p>
          <a:p>
            <a:r>
              <a:rPr lang="cs-CZ" b="1" dirty="0" smtClean="0"/>
              <a:t>v Národním </a:t>
            </a:r>
            <a:r>
              <a:rPr lang="cs-CZ" b="1" dirty="0"/>
              <a:t>ústavu duševního zdraví a </a:t>
            </a:r>
            <a:r>
              <a:rPr lang="cs-CZ" b="1" dirty="0" smtClean="0"/>
              <a:t>na</a:t>
            </a:r>
          </a:p>
          <a:p>
            <a:r>
              <a:rPr lang="cs-CZ" b="1" dirty="0" smtClean="0"/>
              <a:t> </a:t>
            </a:r>
          </a:p>
          <a:p>
            <a:r>
              <a:rPr lang="cs-CZ" b="1" dirty="0" smtClean="0"/>
              <a:t>3. </a:t>
            </a:r>
            <a:r>
              <a:rPr lang="cs-CZ" b="1" dirty="0"/>
              <a:t>lékařské </a:t>
            </a:r>
            <a:r>
              <a:rPr lang="cs-CZ" b="1" dirty="0" smtClean="0"/>
              <a:t>fakultě Univerzity Karlovy v </a:t>
            </a:r>
            <a:r>
              <a:rPr lang="cs-CZ" b="1" dirty="0"/>
              <a:t>Praze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r>
              <a:rPr lang="cs-CZ" b="1" dirty="0" smtClean="0"/>
              <a:t>Věnuje </a:t>
            </a:r>
            <a:r>
              <a:rPr lang="cs-CZ" b="1" dirty="0"/>
              <a:t>se výzkumu  duševních nemocí </a:t>
            </a:r>
            <a:r>
              <a:rPr lang="cs-CZ" b="1" dirty="0" smtClean="0"/>
              <a:t>a</a:t>
            </a:r>
          </a:p>
          <a:p>
            <a:endParaRPr lang="cs-CZ" b="1" dirty="0" smtClean="0"/>
          </a:p>
          <a:p>
            <a:r>
              <a:rPr lang="cs-CZ" b="1" dirty="0" smtClean="0"/>
              <a:t> </a:t>
            </a:r>
            <a:r>
              <a:rPr lang="cs-CZ" b="1" dirty="0"/>
              <a:t>modelování aktivity nervové tkáně.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10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574031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971600" y="1412776"/>
            <a:ext cx="7344816" cy="25545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3200" b="1" dirty="0" smtClean="0"/>
              <a:t>Profesor Horáček uvádí:</a:t>
            </a:r>
          </a:p>
          <a:p>
            <a:r>
              <a:rPr lang="cs-CZ" sz="3200" b="1" dirty="0" smtClean="0"/>
              <a:t> </a:t>
            </a:r>
          </a:p>
          <a:p>
            <a:r>
              <a:rPr lang="cs-CZ" sz="3200" b="1" dirty="0" smtClean="0"/>
              <a:t>„Naše </a:t>
            </a:r>
            <a:r>
              <a:rPr lang="cs-CZ" sz="3200" b="1" dirty="0"/>
              <a:t>vědomí </a:t>
            </a:r>
            <a:r>
              <a:rPr lang="cs-CZ" sz="3200" b="1" dirty="0" smtClean="0"/>
              <a:t>vnímá </a:t>
            </a:r>
            <a:r>
              <a:rPr lang="cs-CZ" sz="3200" b="1" dirty="0"/>
              <a:t>část reality a my </a:t>
            </a:r>
            <a:r>
              <a:rPr lang="cs-CZ" sz="3200" b="1" dirty="0" smtClean="0"/>
              <a:t>ani netušíme, co </a:t>
            </a:r>
            <a:r>
              <a:rPr lang="cs-CZ" sz="3200" b="1" dirty="0"/>
              <a:t>může být částí reality, </a:t>
            </a:r>
            <a:r>
              <a:rPr lang="cs-CZ" sz="3200" b="1" dirty="0" smtClean="0"/>
              <a:t>kterou naše </a:t>
            </a:r>
            <a:r>
              <a:rPr lang="cs-CZ" sz="3200" b="1" dirty="0"/>
              <a:t>vědomí </a:t>
            </a:r>
            <a:r>
              <a:rPr lang="cs-CZ" sz="3200" b="1" dirty="0" smtClean="0"/>
              <a:t>nevnímá</a:t>
            </a:r>
            <a:r>
              <a:rPr lang="cs-CZ" sz="3200" b="1" dirty="0"/>
              <a:t>.“</a:t>
            </a:r>
            <a:endParaRPr lang="cs-CZ" sz="32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11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286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2286000" y="2828836"/>
            <a:ext cx="4572000" cy="1323439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r>
              <a:rPr lang="cs-CZ" sz="4000" b="1" dirty="0" smtClean="0"/>
              <a:t>Děkuji za pozornost</a:t>
            </a:r>
          </a:p>
          <a:p>
            <a:endParaRPr lang="cs-CZ" sz="40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12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83563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13</a:t>
            </a:fld>
            <a:endParaRPr lang="cs-CZ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3588" y="-1714500"/>
            <a:ext cx="18291176" cy="1028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582903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14</a:t>
            </a:fld>
            <a:endParaRPr lang="cs-CZ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4573588" y="-1714500"/>
            <a:ext cx="18291176" cy="102885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75378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2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303253" y="1196752"/>
            <a:ext cx="4572000" cy="397031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Max </a:t>
            </a:r>
            <a:r>
              <a:rPr lang="cs-CZ" b="1" dirty="0" err="1"/>
              <a:t>Tegmark</a:t>
            </a:r>
            <a:r>
              <a:rPr lang="cs-CZ" b="1" dirty="0"/>
              <a:t> je švédsko-americký teoretický fyzik a </a:t>
            </a:r>
            <a:r>
              <a:rPr lang="cs-CZ" b="1" dirty="0" smtClean="0"/>
              <a:t>kosmolog. Je </a:t>
            </a:r>
            <a:r>
              <a:rPr lang="cs-CZ" b="1" dirty="0"/>
              <a:t>profesorem na Massachusettském technologickém institutu (MIT</a:t>
            </a:r>
            <a:r>
              <a:rPr lang="cs-CZ" b="1" dirty="0" smtClean="0"/>
              <a:t>). Jedním </a:t>
            </a:r>
            <a:r>
              <a:rPr lang="cs-CZ" b="1" dirty="0"/>
              <a:t>z jeho nejznámějších konceptů je myšlenka </a:t>
            </a:r>
            <a:r>
              <a:rPr lang="cs-CZ" b="1" dirty="0" err="1"/>
              <a:t>multiverza</a:t>
            </a:r>
            <a:r>
              <a:rPr lang="cs-CZ" b="1" dirty="0"/>
              <a:t>, která naznačuje existenci různých úrovní vesmíru, každá s vlastními fyzikálními zákony a podmínkami.</a:t>
            </a:r>
          </a:p>
          <a:p>
            <a:r>
              <a:rPr lang="cs-CZ" b="1" dirty="0" err="1"/>
              <a:t>Tegmark</a:t>
            </a:r>
            <a:r>
              <a:rPr lang="cs-CZ" b="1" dirty="0"/>
              <a:t> je také známý svou prací v oblasti umělé inteligence a jejího vztahu k lidské inteligenci a vědomí. Je autorem knihy </a:t>
            </a:r>
            <a:r>
              <a:rPr lang="cs-CZ" b="1" dirty="0" smtClean="0"/>
              <a:t> Život 3.0. Zabývá se umělou inteligencí, </a:t>
            </a:r>
            <a:r>
              <a:rPr lang="cs-CZ" b="1" dirty="0"/>
              <a:t>ve které zkoumá </a:t>
            </a:r>
            <a:r>
              <a:rPr lang="cs-CZ" b="1" dirty="0" smtClean="0"/>
              <a:t>možný </a:t>
            </a:r>
            <a:r>
              <a:rPr lang="cs-CZ" b="1" dirty="0"/>
              <a:t>budoucí </a:t>
            </a:r>
            <a:r>
              <a:rPr lang="cs-CZ" b="1" dirty="0" smtClean="0"/>
              <a:t>vývoj </a:t>
            </a:r>
            <a:r>
              <a:rPr lang="cs-CZ" b="1" dirty="0"/>
              <a:t>umělé inteligence a </a:t>
            </a:r>
            <a:r>
              <a:rPr lang="cs-CZ" b="1" dirty="0" smtClean="0"/>
              <a:t>jeho </a:t>
            </a:r>
            <a:r>
              <a:rPr lang="cs-CZ" b="1" dirty="0"/>
              <a:t>důsledky pro lidskou společnost.</a:t>
            </a:r>
          </a:p>
        </p:txBody>
      </p:sp>
    </p:spTree>
    <p:extLst>
      <p:ext uri="{BB962C8B-B14F-4D97-AF65-F5344CB8AC3E}">
        <p14:creationId xmlns:p14="http://schemas.microsoft.com/office/powerpoint/2010/main" val="16447448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3</a:t>
            </a:fld>
            <a:endParaRPr lang="cs-CZ"/>
          </a:p>
        </p:txBody>
      </p:sp>
      <p:pic>
        <p:nvPicPr>
          <p:cNvPr id="2097" name="Picture 49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0685" y="773996"/>
            <a:ext cx="6678613" cy="42100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3" name="TextovéPole 32"/>
          <p:cNvSpPr txBox="1"/>
          <p:nvPr/>
        </p:nvSpPr>
        <p:spPr>
          <a:xfrm>
            <a:off x="1551476" y="404664"/>
            <a:ext cx="61206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b="1" dirty="0" smtClean="0"/>
              <a:t>Model vědomí podle Maxe </a:t>
            </a:r>
            <a:r>
              <a:rPr lang="cs-CZ" b="1" dirty="0" err="1" smtClean="0"/>
              <a:t>Tegmarka</a:t>
            </a:r>
            <a:r>
              <a:rPr lang="cs-CZ" b="1" dirty="0" smtClean="0"/>
              <a:t> z roku 2013</a:t>
            </a:r>
            <a:endParaRPr lang="cs-CZ" b="1" dirty="0"/>
          </a:p>
        </p:txBody>
      </p:sp>
      <p:sp>
        <p:nvSpPr>
          <p:cNvPr id="34" name="TextovéPole 33"/>
          <p:cNvSpPr txBox="1"/>
          <p:nvPr/>
        </p:nvSpPr>
        <p:spPr>
          <a:xfrm>
            <a:off x="467545" y="4984046"/>
            <a:ext cx="8064895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400" b="1" dirty="0"/>
              <a:t>Domnívám se, že vědomí je způsob, kterým vnímají informace, </a:t>
            </a:r>
            <a:r>
              <a:rPr lang="cs-CZ" sz="1400" b="1" dirty="0" smtClean="0"/>
              <a:t>jsou-li </a:t>
            </a:r>
            <a:r>
              <a:rPr lang="cs-CZ" sz="1400" b="1" dirty="0"/>
              <a:t>určitým složitým způsobem zpracovávány, a že konkrétní druh vědomí, jímž subjektivně vnímáme my lidé, vzniká tak, že model vás samých </a:t>
            </a:r>
            <a:r>
              <a:rPr lang="cs-CZ" sz="1400" b="1" dirty="0" smtClean="0"/>
              <a:t>ve vašem </a:t>
            </a:r>
            <a:r>
              <a:rPr lang="cs-CZ" sz="1400" b="1" dirty="0"/>
              <a:t>mozku interaguje s modelem </a:t>
            </a:r>
            <a:r>
              <a:rPr lang="cs-CZ" sz="1400" b="1" dirty="0" smtClean="0"/>
              <a:t>světa v našem mozku. Šipky na obrázku naznačují tok informací. Například </a:t>
            </a:r>
            <a:r>
              <a:rPr lang="cs-CZ" sz="1400" b="1" dirty="0"/>
              <a:t>informační vstup z našich smyslů neustále pomáhá našemu modelu světa sledovat klíčové aspekty toho, co se ve skutečnosti odehrává ve vnější realitě, zatímco informační výstup v části kůry vašeho mozku zodpovědné za motoriku řídí vaše svaly, aby vnější realitu ovlivnily, například tím, že otočí na další stránku této knihy.“</a:t>
            </a:r>
          </a:p>
          <a:p>
            <a:r>
              <a:rPr lang="cs-CZ" sz="1400" b="1" dirty="0"/>
              <a:t>Kniha „Matematický vesmír“ strana </a:t>
            </a:r>
            <a:r>
              <a:rPr lang="cs-CZ" sz="1400" b="1" dirty="0" smtClean="0"/>
              <a:t>254</a:t>
            </a:r>
            <a:endParaRPr lang="cs-CZ" sz="1400" b="1" dirty="0"/>
          </a:p>
        </p:txBody>
      </p:sp>
    </p:spTree>
    <p:extLst>
      <p:ext uri="{BB962C8B-B14F-4D97-AF65-F5344CB8AC3E}">
        <p14:creationId xmlns:p14="http://schemas.microsoft.com/office/powerpoint/2010/main" val="16581615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4</a:t>
            </a:fld>
            <a:endParaRPr lang="cs-CZ"/>
          </a:p>
        </p:txBody>
      </p:sp>
      <p:sp>
        <p:nvSpPr>
          <p:cNvPr id="3" name="Obdélník 2"/>
          <p:cNvSpPr/>
          <p:nvPr/>
        </p:nvSpPr>
        <p:spPr>
          <a:xfrm>
            <a:off x="2123728" y="1052736"/>
            <a:ext cx="4572000" cy="563231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b="1" dirty="0"/>
              <a:t>Carlo </a:t>
            </a:r>
            <a:r>
              <a:rPr lang="cs-CZ" b="1" dirty="0" err="1"/>
              <a:t>Rovelli</a:t>
            </a:r>
            <a:r>
              <a:rPr lang="cs-CZ" b="1" dirty="0"/>
              <a:t> je </a:t>
            </a:r>
            <a:r>
              <a:rPr lang="cs-CZ" b="1" dirty="0" smtClean="0"/>
              <a:t>profesorem teoretické fyziky na </a:t>
            </a:r>
            <a:r>
              <a:rPr lang="cs-CZ" b="1" dirty="0"/>
              <a:t>Univerzitě v Marseille</a:t>
            </a:r>
            <a:r>
              <a:rPr lang="cs-CZ" b="1" dirty="0" smtClean="0"/>
              <a:t>.</a:t>
            </a:r>
          </a:p>
          <a:p>
            <a:endParaRPr lang="cs-CZ" b="1" dirty="0"/>
          </a:p>
          <a:p>
            <a:r>
              <a:rPr lang="cs-CZ" b="1" dirty="0" smtClean="0"/>
              <a:t>Je </a:t>
            </a:r>
            <a:r>
              <a:rPr lang="cs-CZ" b="1" dirty="0"/>
              <a:t>autorem mnoha významných prací v oblasti kvantové gravitace a populárních vědeckých knih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 </a:t>
            </a:r>
          </a:p>
          <a:p>
            <a:r>
              <a:rPr lang="cs-CZ" b="1" dirty="0" smtClean="0"/>
              <a:t>Jeho </a:t>
            </a:r>
            <a:r>
              <a:rPr lang="cs-CZ" b="1" dirty="0"/>
              <a:t>kniha "</a:t>
            </a:r>
            <a:r>
              <a:rPr lang="cs-CZ" b="1" dirty="0" err="1"/>
              <a:t>Quantum</a:t>
            </a:r>
            <a:r>
              <a:rPr lang="cs-CZ" b="1" dirty="0"/>
              <a:t> </a:t>
            </a:r>
            <a:r>
              <a:rPr lang="cs-CZ" b="1" dirty="0" err="1"/>
              <a:t>Gravity</a:t>
            </a:r>
            <a:r>
              <a:rPr lang="cs-CZ" b="1" dirty="0"/>
              <a:t>" (2004) je </a:t>
            </a:r>
            <a:r>
              <a:rPr lang="cs-CZ" b="1" dirty="0" smtClean="0"/>
              <a:t>základem smyčkové  </a:t>
            </a:r>
            <a:r>
              <a:rPr lang="cs-CZ" b="1" dirty="0"/>
              <a:t>kvantové </a:t>
            </a:r>
            <a:r>
              <a:rPr lang="cs-CZ" b="1" dirty="0" smtClean="0"/>
              <a:t>gravitace. </a:t>
            </a:r>
            <a:r>
              <a:rPr lang="cs-CZ" b="1" dirty="0"/>
              <a:t>N</a:t>
            </a:r>
            <a:r>
              <a:rPr lang="cs-CZ" b="1" dirty="0" smtClean="0"/>
              <a:t>apsal knihy „Realita není, čím </a:t>
            </a:r>
            <a:r>
              <a:rPr lang="cs-CZ" b="1" dirty="0"/>
              <a:t>se </a:t>
            </a:r>
            <a:r>
              <a:rPr lang="cs-CZ" b="1" dirty="0" smtClean="0"/>
              <a:t>zdá“ </a:t>
            </a:r>
          </a:p>
          <a:p>
            <a:r>
              <a:rPr lang="cs-CZ" b="1" dirty="0" smtClean="0"/>
              <a:t>a „Řád času.“</a:t>
            </a:r>
          </a:p>
          <a:p>
            <a:endParaRPr lang="cs-CZ" b="1" dirty="0"/>
          </a:p>
          <a:p>
            <a:r>
              <a:rPr lang="cs-CZ" b="1" dirty="0" smtClean="0"/>
              <a:t>V</a:t>
            </a:r>
            <a:r>
              <a:rPr lang="cs-CZ" b="1" dirty="0"/>
              <a:t> roce 2019 ho časopis </a:t>
            </a:r>
            <a:r>
              <a:rPr lang="cs-CZ" b="1" dirty="0" err="1"/>
              <a:t>Foreing</a:t>
            </a:r>
            <a:r>
              <a:rPr lang="cs-CZ" b="1" dirty="0"/>
              <a:t> </a:t>
            </a:r>
            <a:r>
              <a:rPr lang="cs-CZ" b="1" dirty="0" err="1"/>
              <a:t>Policy</a:t>
            </a:r>
            <a:r>
              <a:rPr lang="cs-CZ" b="1" dirty="0"/>
              <a:t> zařadil na seznam 100 </a:t>
            </a:r>
            <a:r>
              <a:rPr lang="cs-CZ" b="1" dirty="0" smtClean="0"/>
              <a:t>nevlivnějších </a:t>
            </a:r>
            <a:r>
              <a:rPr lang="cs-CZ" b="1" dirty="0"/>
              <a:t>myslitelů světa</a:t>
            </a:r>
            <a:r>
              <a:rPr lang="cs-CZ" b="1" dirty="0" smtClean="0"/>
              <a:t>.</a:t>
            </a:r>
          </a:p>
          <a:p>
            <a:r>
              <a:rPr lang="cs-CZ" b="1" dirty="0" smtClean="0"/>
              <a:t> </a:t>
            </a:r>
          </a:p>
          <a:p>
            <a:r>
              <a:rPr lang="cs-CZ" b="1" dirty="0" smtClean="0"/>
              <a:t>Od </a:t>
            </a:r>
            <a:r>
              <a:rPr lang="cs-CZ" b="1" dirty="0"/>
              <a:t>teorie relativity a smyčkové kvantové </a:t>
            </a:r>
            <a:r>
              <a:rPr lang="cs-CZ" b="1" dirty="0" smtClean="0"/>
              <a:t>gravitace se </a:t>
            </a:r>
            <a:r>
              <a:rPr lang="cs-CZ" b="1" dirty="0"/>
              <a:t>dostal až k úvahám o lidském mozku v knize „Helgoland </a:t>
            </a:r>
            <a:r>
              <a:rPr lang="cs-CZ" b="1" dirty="0" smtClean="0"/>
              <a:t>o vzniku </a:t>
            </a:r>
            <a:r>
              <a:rPr lang="cs-CZ" b="1" dirty="0"/>
              <a:t>a smyslu kvantové teorie“. </a:t>
            </a:r>
          </a:p>
          <a:p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26671837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11560" y="1628800"/>
            <a:ext cx="8136904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dirty="0" smtClean="0"/>
              <a:t> </a:t>
            </a:r>
            <a:r>
              <a:rPr lang="cs-CZ" b="1" dirty="0" smtClean="0"/>
              <a:t>Carlo </a:t>
            </a:r>
            <a:r>
              <a:rPr lang="cs-CZ" b="1" dirty="0" err="1" smtClean="0"/>
              <a:t>Rovelli</a:t>
            </a:r>
            <a:r>
              <a:rPr lang="cs-CZ" b="1" dirty="0" smtClean="0"/>
              <a:t>, </a:t>
            </a:r>
            <a:r>
              <a:rPr lang="cs-CZ" b="1" dirty="0"/>
              <a:t>strana 164</a:t>
            </a:r>
            <a:r>
              <a:rPr lang="cs-CZ" b="1" dirty="0" smtClean="0"/>
              <a:t>, </a:t>
            </a:r>
            <a:r>
              <a:rPr lang="cs-CZ" b="1" dirty="0"/>
              <a:t>„Helgoland“</a:t>
            </a:r>
          </a:p>
          <a:p>
            <a:r>
              <a:rPr lang="cs-CZ" b="1" dirty="0" smtClean="0"/>
              <a:t>„Receptory </a:t>
            </a:r>
            <a:r>
              <a:rPr lang="cs-CZ" b="1" dirty="0"/>
              <a:t>v oku detekují světlo dopadající na sítnici a vytvářejí signály putující dovnitř mozku, kde skupiny neuronů informaci složitě zpracují a nakonec interpretují a identifikují s příslušným objektem</a:t>
            </a:r>
            <a:r>
              <a:rPr lang="cs-CZ" b="1" dirty="0" smtClean="0"/>
              <a:t>.“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b="1" dirty="0"/>
              <a:t>Carlo </a:t>
            </a:r>
            <a:r>
              <a:rPr lang="cs-CZ" b="1" dirty="0" err="1" smtClean="0"/>
              <a:t>Rovelli</a:t>
            </a:r>
            <a:r>
              <a:rPr lang="cs-CZ" b="1" dirty="0" smtClean="0"/>
              <a:t>, </a:t>
            </a:r>
            <a:r>
              <a:rPr lang="cs-CZ" b="1" dirty="0"/>
              <a:t>strana 165</a:t>
            </a:r>
            <a:r>
              <a:rPr lang="cs-CZ" b="1" dirty="0" smtClean="0"/>
              <a:t>, </a:t>
            </a:r>
            <a:r>
              <a:rPr lang="cs-CZ" b="1" dirty="0"/>
              <a:t>„Helgoland“</a:t>
            </a:r>
          </a:p>
          <a:p>
            <a:r>
              <a:rPr lang="cs-CZ" b="1" dirty="0" smtClean="0"/>
              <a:t>„Ukazuje </a:t>
            </a:r>
            <a:r>
              <a:rPr lang="cs-CZ" b="1" dirty="0"/>
              <a:t>se však, že takto náš mozek vůbec nefunguje. Ve skutečnosti to probíhá zcela </a:t>
            </a:r>
            <a:r>
              <a:rPr lang="cs-CZ" b="1" dirty="0" smtClean="0"/>
              <a:t>obráceně. </a:t>
            </a:r>
            <a:r>
              <a:rPr lang="cs-CZ" b="1" dirty="0"/>
              <a:t>Většina signálů neputuje z oka do mozku: pohybují se přesně opačným směrem, tedy z mozku do očí</a:t>
            </a:r>
            <a:r>
              <a:rPr lang="cs-CZ" b="1" dirty="0" smtClean="0"/>
              <a:t>.“</a:t>
            </a:r>
            <a:endParaRPr lang="cs-CZ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98910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602557" y="1556792"/>
            <a:ext cx="8064896" cy="286232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Carlo </a:t>
            </a:r>
            <a:r>
              <a:rPr lang="cs-CZ" b="1" dirty="0" err="1" smtClean="0"/>
              <a:t>Rovelli</a:t>
            </a:r>
            <a:r>
              <a:rPr lang="cs-CZ" b="1" dirty="0" smtClean="0"/>
              <a:t>, </a:t>
            </a:r>
            <a:r>
              <a:rPr lang="cs-CZ" b="1" dirty="0"/>
              <a:t>strana 165</a:t>
            </a:r>
            <a:r>
              <a:rPr lang="cs-CZ" b="1" dirty="0" smtClean="0"/>
              <a:t>, </a:t>
            </a:r>
            <a:r>
              <a:rPr lang="cs-CZ" b="1" dirty="0"/>
              <a:t>„Helgoland“</a:t>
            </a:r>
          </a:p>
          <a:p>
            <a:r>
              <a:rPr lang="cs-CZ" b="1" dirty="0" smtClean="0"/>
              <a:t>„Dochází </a:t>
            </a:r>
            <a:r>
              <a:rPr lang="cs-CZ" b="1" dirty="0"/>
              <a:t>k </a:t>
            </a:r>
            <a:r>
              <a:rPr lang="cs-CZ" b="1" dirty="0" smtClean="0"/>
              <a:t>tomu, </a:t>
            </a:r>
            <a:r>
              <a:rPr lang="cs-CZ" b="1" dirty="0"/>
              <a:t>že mozek očekává, že něco uvidí, a to na základě toho, co už zná, s čím už se setkal dříve. Mozek vypracuje obraz, o kterém předvídá, že by ho oči měly spatřit. Tato informace je přes několik mezistupňů předána z mozku do očí. Jen v tom případě, kdy se objeví diskrepance mezi tím, co mozek předvídá, a světlem dopadajícím do očí, vyšlou nervové obvody signál do mozku</a:t>
            </a:r>
            <a:r>
              <a:rPr lang="cs-CZ" b="1" dirty="0" smtClean="0"/>
              <a:t>.“</a:t>
            </a:r>
          </a:p>
          <a:p>
            <a:endParaRPr lang="cs-CZ" b="1" dirty="0" smtClean="0"/>
          </a:p>
          <a:p>
            <a:r>
              <a:rPr lang="cs-CZ" b="1" dirty="0"/>
              <a:t>Carlo </a:t>
            </a:r>
            <a:r>
              <a:rPr lang="cs-CZ" b="1" dirty="0" err="1" smtClean="0"/>
              <a:t>Rovelli</a:t>
            </a:r>
            <a:r>
              <a:rPr lang="cs-CZ" b="1" dirty="0" smtClean="0"/>
              <a:t>, </a:t>
            </a:r>
            <a:r>
              <a:rPr lang="cs-CZ" b="1" dirty="0"/>
              <a:t>strana 165, </a:t>
            </a:r>
            <a:r>
              <a:rPr lang="cs-CZ" b="1" dirty="0" smtClean="0"/>
              <a:t>„</a:t>
            </a:r>
            <a:r>
              <a:rPr lang="cs-CZ" b="1" dirty="0"/>
              <a:t>Helgoland“</a:t>
            </a:r>
          </a:p>
          <a:p>
            <a:r>
              <a:rPr lang="cs-CZ" b="1" dirty="0" smtClean="0"/>
              <a:t>„Z</a:t>
            </a:r>
            <a:r>
              <a:rPr lang="cs-CZ" b="1" dirty="0"/>
              <a:t> očí do mozku tedy neputují průběžně obrazy našeho </a:t>
            </a:r>
            <a:r>
              <a:rPr lang="cs-CZ" b="1" dirty="0" smtClean="0"/>
              <a:t>okolí, </a:t>
            </a:r>
            <a:r>
              <a:rPr lang="cs-CZ" b="1" dirty="0"/>
              <a:t>ale pouze zprávy o tom, že došlo k odchylce vůči </a:t>
            </a:r>
            <a:r>
              <a:rPr lang="cs-CZ" b="1" dirty="0" smtClean="0"/>
              <a:t>tomu, </a:t>
            </a:r>
            <a:r>
              <a:rPr lang="cs-CZ" b="1" dirty="0"/>
              <a:t>co mozek očekával</a:t>
            </a:r>
            <a:r>
              <a:rPr lang="cs-CZ" b="1" dirty="0" smtClean="0"/>
              <a:t>.“</a:t>
            </a:r>
            <a:endParaRPr lang="cs-CZ" b="1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41638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467544" y="2060848"/>
            <a:ext cx="8136904" cy="147732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b="1" dirty="0"/>
              <a:t>Carlo </a:t>
            </a:r>
            <a:r>
              <a:rPr lang="cs-CZ" b="1" dirty="0" err="1" smtClean="0"/>
              <a:t>Rovelli</a:t>
            </a:r>
            <a:r>
              <a:rPr lang="cs-CZ" b="1" dirty="0" smtClean="0"/>
              <a:t>, strana </a:t>
            </a:r>
            <a:r>
              <a:rPr lang="cs-CZ" b="1" dirty="0"/>
              <a:t>165, 166</a:t>
            </a:r>
            <a:r>
              <a:rPr lang="cs-CZ" b="1" dirty="0" smtClean="0"/>
              <a:t>, </a:t>
            </a:r>
            <a:r>
              <a:rPr lang="cs-CZ" b="1" dirty="0"/>
              <a:t>„Helgoland“</a:t>
            </a:r>
          </a:p>
          <a:p>
            <a:r>
              <a:rPr lang="cs-CZ" b="1" dirty="0" smtClean="0"/>
              <a:t>„Rozhlédneme-li </a:t>
            </a:r>
            <a:r>
              <a:rPr lang="cs-CZ" b="1" dirty="0"/>
              <a:t>se kolem sebe, ve skutečnosti „nepozorujeme“. Místo toho jsme si předem vysnili obraz světa na základě toho, co o něm už víme </a:t>
            </a:r>
            <a:r>
              <a:rPr lang="cs-CZ" b="1" dirty="0" smtClean="0"/>
              <a:t>(včetně </a:t>
            </a:r>
            <a:r>
              <a:rPr lang="cs-CZ" b="1" dirty="0"/>
              <a:t>předsudků a mylných </a:t>
            </a:r>
            <a:r>
              <a:rPr lang="cs-CZ" b="1" dirty="0" smtClean="0"/>
              <a:t>představ) </a:t>
            </a:r>
            <a:r>
              <a:rPr lang="cs-CZ" b="1" dirty="0"/>
              <a:t>a nevědomky zkoumáme, jestli svět nevykazuje nějaké nesrovnalosti</a:t>
            </a:r>
            <a:r>
              <a:rPr lang="cs-CZ" b="1" dirty="0" smtClean="0"/>
              <a:t>.“</a:t>
            </a:r>
            <a:endParaRPr lang="cs-CZ" b="1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03267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537545" y="1124744"/>
            <a:ext cx="8136904" cy="30469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/>
              <a:t>V </a:t>
            </a:r>
            <a:r>
              <a:rPr lang="cs-CZ" sz="2400" b="1" dirty="0" smtClean="0"/>
              <a:t>diskuzích </a:t>
            </a:r>
            <a:r>
              <a:rPr lang="cs-CZ" sz="2400" b="1" dirty="0"/>
              <a:t>v Kosmologické sekci si často </a:t>
            </a:r>
            <a:r>
              <a:rPr lang="cs-CZ" sz="2400" b="1" dirty="0" smtClean="0"/>
              <a:t>klademe otázky:</a:t>
            </a:r>
          </a:p>
          <a:p>
            <a:endParaRPr lang="cs-CZ" sz="2400" b="1" dirty="0" smtClean="0"/>
          </a:p>
          <a:p>
            <a:r>
              <a:rPr lang="cs-CZ" sz="2400" b="1" dirty="0" smtClean="0"/>
              <a:t> </a:t>
            </a:r>
          </a:p>
          <a:p>
            <a:r>
              <a:rPr lang="cs-CZ" sz="2400" b="1" dirty="0" smtClean="0"/>
              <a:t>Je </a:t>
            </a:r>
            <a:r>
              <a:rPr lang="cs-CZ" sz="2400" b="1" dirty="0"/>
              <a:t>daná teorie správná, je matematický model v </a:t>
            </a:r>
            <a:r>
              <a:rPr lang="cs-CZ" sz="2400" b="1" dirty="0" smtClean="0"/>
              <a:t>souladu</a:t>
            </a:r>
          </a:p>
          <a:p>
            <a:r>
              <a:rPr lang="cs-CZ" sz="2400" b="1" dirty="0" smtClean="0"/>
              <a:t>s realitou?</a:t>
            </a:r>
          </a:p>
          <a:p>
            <a:endParaRPr lang="cs-CZ" sz="2400" b="1" dirty="0"/>
          </a:p>
          <a:p>
            <a:endParaRPr lang="cs-CZ" sz="2400" dirty="0"/>
          </a:p>
          <a:p>
            <a:r>
              <a:rPr lang="cs-CZ" sz="2400" b="1" dirty="0"/>
              <a:t>L</a:t>
            </a:r>
            <a:r>
              <a:rPr lang="cs-CZ" sz="2400" b="1" dirty="0" smtClean="0"/>
              <a:t>ze </a:t>
            </a:r>
            <a:r>
              <a:rPr lang="cs-CZ" sz="2400" b="1" dirty="0"/>
              <a:t>ověřit teorii </a:t>
            </a:r>
            <a:r>
              <a:rPr lang="cs-CZ" sz="2400" b="1" dirty="0" smtClean="0"/>
              <a:t>pozorováním?</a:t>
            </a:r>
            <a:endParaRPr lang="cs-CZ" sz="240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73200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délník 1"/>
          <p:cNvSpPr/>
          <p:nvPr/>
        </p:nvSpPr>
        <p:spPr>
          <a:xfrm>
            <a:off x="827948" y="332656"/>
            <a:ext cx="7920880" cy="532453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cs-CZ" sz="2400" b="1" dirty="0" smtClean="0"/>
              <a:t> </a:t>
            </a:r>
            <a:r>
              <a:rPr lang="cs-CZ" sz="2000" b="1" dirty="0" smtClean="0"/>
              <a:t>Diskutujeme o objektech a jevech ve velkých kosmologických vzdálenostech, hluboko v minulosti, kdy není snadné správně vyhodnotit pozorování.</a:t>
            </a:r>
          </a:p>
          <a:p>
            <a:endParaRPr lang="cs-CZ" sz="2000" b="1" dirty="0"/>
          </a:p>
          <a:p>
            <a:endParaRPr lang="cs-CZ" sz="2000" b="1" dirty="0" smtClean="0"/>
          </a:p>
          <a:p>
            <a:r>
              <a:rPr lang="cs-CZ" sz="2000" b="1" dirty="0" smtClean="0"/>
              <a:t>Jsme si vědomi, že nejsilnějším kritériem správnosti teorie nemusí být shoda většiny vědecké komunity, ale shoda teorie s realitou.</a:t>
            </a:r>
          </a:p>
          <a:p>
            <a:endParaRPr lang="cs-CZ" sz="2000" b="1" dirty="0"/>
          </a:p>
          <a:p>
            <a:r>
              <a:rPr lang="cs-CZ" sz="2000" b="1" dirty="0" smtClean="0"/>
              <a:t> </a:t>
            </a:r>
          </a:p>
          <a:p>
            <a:r>
              <a:rPr lang="cs-CZ" sz="2000" b="1" dirty="0" smtClean="0"/>
              <a:t> Svým vystoupením chci ale ukázat, že i to, co považujeme za realitu, má své nejistoty, spočívající v možném vlivu </a:t>
            </a:r>
            <a:r>
              <a:rPr lang="cs-CZ" sz="2000" b="1" dirty="0"/>
              <a:t>člověka jako pozorovatele, který je </a:t>
            </a:r>
            <a:r>
              <a:rPr lang="cs-CZ" sz="2000" b="1" dirty="0" smtClean="0"/>
              <a:t>součástí pozorování, </a:t>
            </a:r>
            <a:r>
              <a:rPr lang="cs-CZ" sz="2000" b="1" dirty="0"/>
              <a:t>a tudíž může ovlivnit </a:t>
            </a:r>
            <a:r>
              <a:rPr lang="cs-CZ" sz="2000" b="1" dirty="0" smtClean="0"/>
              <a:t>výsledky pozorování.</a:t>
            </a:r>
          </a:p>
          <a:p>
            <a:endParaRPr lang="cs-CZ" sz="2000" b="1" dirty="0" smtClean="0"/>
          </a:p>
          <a:p>
            <a:r>
              <a:rPr lang="cs-CZ" sz="2000" b="1" dirty="0" smtClean="0"/>
              <a:t> Tomu nasvědčují nové poznatky z výzkumu lidského vizuálního sytému a ohraničenost lidského vědomí, tak jak ji popisuje profesor Horáček.</a:t>
            </a:r>
            <a:endParaRPr lang="cs-CZ" b="1" dirty="0" smtClean="0"/>
          </a:p>
          <a:p>
            <a:endParaRPr lang="cs-CZ" b="1" dirty="0" smtClean="0"/>
          </a:p>
          <a:p>
            <a:endParaRPr lang="cs-CZ" b="1" dirty="0" smtClean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DB2268-5323-43F6-BFFC-568EF2BA1686}" type="slidenum">
              <a:rPr lang="cs-CZ" smtClean="0"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675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1024</TotalTime>
  <Words>512</Words>
  <Application>Microsoft Office PowerPoint</Application>
  <PresentationFormat>Předvádění na obrazovce (4:3)</PresentationFormat>
  <Paragraphs>82</Paragraphs>
  <Slides>14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14</vt:i4>
      </vt:variant>
    </vt:vector>
  </HeadingPairs>
  <TitlesOfParts>
    <vt:vector size="15" baseType="lpstr">
      <vt:lpstr>Motiv systému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user</dc:creator>
  <cp:lastModifiedBy>KRIZEK</cp:lastModifiedBy>
  <cp:revision>107</cp:revision>
  <dcterms:created xsi:type="dcterms:W3CDTF">2024-01-21T17:19:11Z</dcterms:created>
  <dcterms:modified xsi:type="dcterms:W3CDTF">2024-04-12T10:04:55Z</dcterms:modified>
</cp:coreProperties>
</file>